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83" r:id="rId3"/>
    <p:sldId id="286" r:id="rId5"/>
    <p:sldId id="260" r:id="rId6"/>
    <p:sldId id="264" r:id="rId7"/>
    <p:sldId id="263" r:id="rId8"/>
    <p:sldId id="261" r:id="rId9"/>
    <p:sldId id="309" r:id="rId10"/>
    <p:sldId id="310" r:id="rId11"/>
    <p:sldId id="311" r:id="rId12"/>
    <p:sldId id="312" r:id="rId13"/>
    <p:sldId id="318" r:id="rId14"/>
    <p:sldId id="315" r:id="rId15"/>
    <p:sldId id="317" r:id="rId16"/>
    <p:sldId id="319" r:id="rId17"/>
    <p:sldId id="320" r:id="rId18"/>
    <p:sldId id="321" r:id="rId19"/>
    <p:sldId id="322" r:id="rId20"/>
    <p:sldId id="325" r:id="rId21"/>
    <p:sldId id="324" r:id="rId22"/>
    <p:sldId id="323" r:id="rId23"/>
    <p:sldId id="326" r:id="rId24"/>
    <p:sldId id="280" r:id="rId25"/>
    <p:sldId id="32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5" autoAdjust="0"/>
    <p:restoredTop sz="94291" autoAdjust="0"/>
  </p:normalViewPr>
  <p:slideViewPr>
    <p:cSldViewPr snapToGrid="0">
      <p:cViewPr varScale="1">
        <p:scale>
          <a:sx n="80" d="100"/>
          <a:sy n="80" d="100"/>
        </p:scale>
        <p:origin x="4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4876801" y="0"/>
            <a:ext cx="7315199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 hasCustomPrompt="1"/>
          </p:nvPr>
        </p:nvSpPr>
        <p:spPr>
          <a:xfrm>
            <a:off x="2654401" y="15286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  <a:endParaRPr lang="en-US" noProof="0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/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/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  <a:endParaRPr lang="en-US" noProof="0"/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  <a:endParaRPr lang="en-US" noProof="0"/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  <a:endParaRPr lang="en-US" noProof="0"/>
          </a:p>
        </p:txBody>
      </p:sp>
      <p:sp>
        <p:nvSpPr>
          <p:cNvPr id="9" name="Content Placeholder 2"/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sp>
        <p:nvSpPr>
          <p:cNvPr id="24" name="Freeform: Shape 23"/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/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/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/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  <a:endParaRPr lang="en-US" noProof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  <a:endParaRPr lang="en-US" noProof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/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  <a:endParaRPr lang="en-US" noProof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  <a:endParaRPr lang="en-US" noProof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  <a:endParaRPr lang="en-US" noProof="0"/>
          </a:p>
        </p:txBody>
      </p:sp>
      <p:sp>
        <p:nvSpPr>
          <p:cNvPr id="45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  <a:endParaRPr lang="en-US" noProof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  <a:endParaRPr lang="en-US" noProof="0"/>
          </a:p>
        </p:txBody>
      </p:sp>
      <p:sp>
        <p:nvSpPr>
          <p:cNvPr id="47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  <a:endParaRPr lang="en-US" noProof="0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  <a:endParaRPr lang="en-US" noProof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  <a:endParaRPr lang="en-US" noProof="0"/>
          </a:p>
        </p:txBody>
      </p:sp>
      <p:sp>
        <p:nvSpPr>
          <p:cNvPr id="51" name="Text Placeholder 8"/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/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/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/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3" name="Picture Placeholder 42"/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52" name="Text Placeholder 8"/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53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57" name="Text Placeholder 8"/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59" name="Text Placeholder 8"/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  <a:endParaRPr lang="en-US" noProof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  <a:endParaRPr lang="en-US" noProof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/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2" name="Freeform: Shape 11"/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/>
          <p:cNvSpPr/>
          <p:nvPr userDrawn="1"/>
        </p:nvSpPr>
        <p:spPr>
          <a:xfrm rot="10800000">
            <a:off x="-2" y="-535577"/>
            <a:ext cx="8262739" cy="7720148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/>
          <p:cNvSpPr/>
          <p:nvPr userDrawn="1"/>
        </p:nvSpPr>
        <p:spPr>
          <a:xfrm rot="900000">
            <a:off x="-620942" y="-313169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/>
          <p:cNvSpPr>
            <a:spLocks noChangeAspect="1"/>
          </p:cNvSpPr>
          <p:nvPr/>
        </p:nvSpPr>
        <p:spPr>
          <a:xfrm>
            <a:off x="610163" y="1404000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/>
          <p:cNvSpPr>
            <a:spLocks noChangeAspect="1"/>
          </p:cNvSpPr>
          <p:nvPr/>
        </p:nvSpPr>
        <p:spPr>
          <a:xfrm>
            <a:off x="610163" y="3066805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/>
          <p:cNvSpPr>
            <a:spLocks noChangeAspect="1"/>
          </p:cNvSpPr>
          <p:nvPr/>
        </p:nvSpPr>
        <p:spPr>
          <a:xfrm>
            <a:off x="667279" y="4592611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41" hasCustomPrompt="1"/>
          </p:nvPr>
        </p:nvSpPr>
        <p:spPr>
          <a:xfrm>
            <a:off x="929267" y="171479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160238" y="1714792"/>
            <a:ext cx="5468469" cy="500561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1</a:t>
            </a:r>
            <a:endParaRPr lang="en-US" noProof="0" dirty="0"/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47" hasCustomPrompt="1"/>
          </p:nvPr>
        </p:nvSpPr>
        <p:spPr>
          <a:xfrm>
            <a:off x="986383" y="332832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2160239" y="3346739"/>
            <a:ext cx="5468470" cy="63682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1</a:t>
            </a:r>
            <a:endParaRPr lang="en-US" noProof="0" dirty="0"/>
          </a:p>
        </p:txBody>
      </p:sp>
      <p:sp>
        <p:nvSpPr>
          <p:cNvPr id="31" name="Picture Placeholder 15"/>
          <p:cNvSpPr>
            <a:spLocks noGrp="1"/>
          </p:cNvSpPr>
          <p:nvPr>
            <p:ph type="pic" sz="quarter" idx="50" hasCustomPrompt="1"/>
          </p:nvPr>
        </p:nvSpPr>
        <p:spPr>
          <a:xfrm>
            <a:off x="986383" y="4896807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  <a:endParaRPr lang="en-US" noProof="0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39" hasCustomPrompt="1"/>
          </p:nvPr>
        </p:nvSpPr>
        <p:spPr>
          <a:xfrm>
            <a:off x="2160237" y="4896807"/>
            <a:ext cx="5468470" cy="62179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1</a:t>
            </a:r>
            <a:endParaRPr lang="en-US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/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/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/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/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29" name="Freeform: Shape 28"/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/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/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6" name="Picture Placeholder 15"/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/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/>
          <p:cNvSpPr>
            <a:spLocks noChangeAspect="1"/>
          </p:cNvSpPr>
          <p:nvPr userDrawn="1"/>
        </p:nvSpPr>
        <p:spPr>
          <a:xfrm>
            <a:off x="497798" y="527187"/>
            <a:ext cx="1292538" cy="127548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/>
          <p:cNvSpPr>
            <a:spLocks noChangeAspect="1"/>
          </p:cNvSpPr>
          <p:nvPr userDrawn="1"/>
        </p:nvSpPr>
        <p:spPr>
          <a:xfrm>
            <a:off x="2306895" y="469835"/>
            <a:ext cx="1346741" cy="129085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/>
          <p:cNvSpPr>
            <a:spLocks noChangeAspect="1"/>
          </p:cNvSpPr>
          <p:nvPr userDrawn="1"/>
        </p:nvSpPr>
        <p:spPr>
          <a:xfrm>
            <a:off x="4306471" y="527187"/>
            <a:ext cx="1384281" cy="1290854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/>
          <p:cNvSpPr>
            <a:spLocks noChangeAspect="1"/>
          </p:cNvSpPr>
          <p:nvPr userDrawn="1"/>
        </p:nvSpPr>
        <p:spPr>
          <a:xfrm>
            <a:off x="2252813" y="2749338"/>
            <a:ext cx="1357338" cy="135932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51" hasCustomPrompt="1"/>
          </p:nvPr>
        </p:nvSpPr>
        <p:spPr>
          <a:xfrm>
            <a:off x="833171" y="85403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  <a:endParaRPr lang="en-US" noProof="0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334067" y="2047320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1</a:t>
            </a:r>
            <a:endParaRPr lang="en-US" noProof="0" dirty="0"/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52" hasCustomPrompt="1"/>
          </p:nvPr>
        </p:nvSpPr>
        <p:spPr>
          <a:xfrm>
            <a:off x="2669369" y="86171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2257218" y="2047320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2</a:t>
            </a:r>
            <a:endParaRPr lang="en-US" noProof="0" dirty="0"/>
          </a:p>
        </p:txBody>
      </p:sp>
      <p:sp>
        <p:nvSpPr>
          <p:cNvPr id="37" name="Picture Placeholder 15"/>
          <p:cNvSpPr>
            <a:spLocks noGrp="1"/>
          </p:cNvSpPr>
          <p:nvPr>
            <p:ph type="pic" sz="quarter" idx="53" hasCustomPrompt="1"/>
          </p:nvPr>
        </p:nvSpPr>
        <p:spPr>
          <a:xfrm>
            <a:off x="4679473" y="86171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45" hasCustomPrompt="1"/>
          </p:nvPr>
        </p:nvSpPr>
        <p:spPr>
          <a:xfrm>
            <a:off x="4180369" y="2093698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3</a:t>
            </a:r>
            <a:endParaRPr lang="en-US" noProof="0" dirty="0"/>
          </a:p>
        </p:txBody>
      </p:sp>
      <p:sp>
        <p:nvSpPr>
          <p:cNvPr id="38" name="Picture Placeholder 15"/>
          <p:cNvSpPr>
            <a:spLocks noGrp="1"/>
          </p:cNvSpPr>
          <p:nvPr>
            <p:ph type="pic" sz="quarter" idx="54" hasCustomPrompt="1"/>
          </p:nvPr>
        </p:nvSpPr>
        <p:spPr>
          <a:xfrm>
            <a:off x="2640690" y="311174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51" name="Title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52" name="Subtitle 2"/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872" y="4558681"/>
            <a:ext cx="1292464" cy="1280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06303" y="4558680"/>
            <a:ext cx="1347333" cy="1292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26037" y="4558680"/>
            <a:ext cx="1390008" cy="12924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/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  <a:endParaRPr lang="en-US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/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  <a:endParaRPr lang="en-US" noProof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  <a:endParaRPr lang="en-US" noProof="0"/>
          </a:p>
        </p:txBody>
      </p:sp>
      <p:sp>
        <p:nvSpPr>
          <p:cNvPr id="19" name="Freeform: Shape 18"/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  <a:endParaRPr lang="en-US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  <a:endParaRPr lang="en-US" noProof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  <a:endParaRPr lang="en-US" noProof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  <a:endParaRPr lang="en-US" noProof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  <a:endParaRPr lang="en-US" noProof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grpSp>
        <p:nvGrpSpPr>
          <p:cNvPr id="192" name="Group 191"/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/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/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/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/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/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/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/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/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/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/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/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image" Target="../media/image7.png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6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5.jpe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4.xml"/><Relationship Id="rId3" Type="http://schemas.openxmlformats.org/officeDocument/2006/relationships/hyperlink" Target="https://www.rbi.org.in/Scripts/AnnualPublications.aspx?head=Handbook+of+Statistics+on+Indian+States" TargetMode="External"/><Relationship Id="rId2" Type="http://schemas.openxmlformats.org/officeDocument/2006/relationships/hyperlink" Target="https://mausam.imd.gov.in/imd_latest/contents/rainfallinformation.php" TargetMode="External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4.svg"/><Relationship Id="rId7" Type="http://schemas.openxmlformats.org/officeDocument/2006/relationships/image" Target="../media/image16.png"/><Relationship Id="rId6" Type="http://schemas.openxmlformats.org/officeDocument/2006/relationships/image" Target="../media/image3.svg"/><Relationship Id="rId5" Type="http://schemas.openxmlformats.org/officeDocument/2006/relationships/image" Target="../media/image15.png"/><Relationship Id="rId4" Type="http://schemas.openxmlformats.org/officeDocument/2006/relationships/image" Target="../media/image2.svg"/><Relationship Id="rId3" Type="http://schemas.openxmlformats.org/officeDocument/2006/relationships/image" Target="../media/image14.png"/><Relationship Id="rId2" Type="http://schemas.openxmlformats.org/officeDocument/2006/relationships/image" Target="../media/image1.sv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11.png"/><Relationship Id="rId14" Type="http://schemas.openxmlformats.org/officeDocument/2006/relationships/image" Target="../media/image7.svg"/><Relationship Id="rId13" Type="http://schemas.openxmlformats.org/officeDocument/2006/relationships/image" Target="../media/image19.png"/><Relationship Id="rId12" Type="http://schemas.openxmlformats.org/officeDocument/2006/relationships/image" Target="../media/image6.svg"/><Relationship Id="rId11" Type="http://schemas.openxmlformats.org/officeDocument/2006/relationships/image" Target="../media/image18.png"/><Relationship Id="rId10" Type="http://schemas.openxmlformats.org/officeDocument/2006/relationships/image" Target="../media/image5.sv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22.png"/><Relationship Id="rId4" Type="http://schemas.openxmlformats.org/officeDocument/2006/relationships/image" Target="../media/image9.svg"/><Relationship Id="rId3" Type="http://schemas.openxmlformats.org/officeDocument/2006/relationships/image" Target="../media/image21.png"/><Relationship Id="rId2" Type="http://schemas.openxmlformats.org/officeDocument/2006/relationships/image" Target="../media/image8.sv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4528" y="1715135"/>
            <a:ext cx="3339548" cy="2078700"/>
          </a:xfrm>
        </p:spPr>
        <p:txBody>
          <a:bodyPr/>
          <a:lstStyle/>
          <a:p>
            <a:pPr algn="l"/>
            <a:r>
              <a:rPr lang="en-US" dirty="0"/>
              <a:t>Sales Forecast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4086" y="4097463"/>
            <a:ext cx="2517913" cy="1048939"/>
          </a:xfrm>
        </p:spPr>
        <p:txBody>
          <a:bodyPr/>
          <a:lstStyle/>
          <a:p>
            <a:pPr algn="ctr"/>
            <a:r>
              <a:rPr lang="en-US" dirty="0"/>
              <a:t>DATA SCIENCE PRODEGREE PROJECT WITH kPMG 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722852" y="643467"/>
            <a:ext cx="5898081" cy="5833895"/>
          </a:xfrm>
        </p:spPr>
      </p:pic>
      <p:sp>
        <p:nvSpPr>
          <p:cNvPr id="7" name="Oval 6"/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cap="all" spc="-150" dirty="0">
                <a:solidFill>
                  <a:schemeClr val="bg1"/>
                </a:solidFill>
                <a:latin typeface="Lucida Fax" panose="02060602050505020204" pitchFamily="18" charset="0"/>
                <a:ea typeface="+mj-ea"/>
                <a:cs typeface="+mj-cs"/>
              </a:rPr>
              <a:t>Capstone</a:t>
            </a:r>
            <a:endParaRPr lang="en-US" sz="2000" b="1" cap="all" spc="-150" dirty="0">
              <a:solidFill>
                <a:schemeClr val="bg1"/>
              </a:solidFill>
              <a:latin typeface="Lucida Fax" panose="02060602050505020204" pitchFamily="18" charset="0"/>
              <a:ea typeface="+mj-ea"/>
              <a:cs typeface="+mj-cs"/>
            </a:endParaRPr>
          </a:p>
          <a:p>
            <a:pPr algn="ctr"/>
            <a:r>
              <a:rPr lang="en-US" sz="2000" b="1" cap="all" spc="-150" dirty="0">
                <a:solidFill>
                  <a:schemeClr val="bg1"/>
                </a:solidFill>
                <a:latin typeface="Lucida Fax" panose="02060602050505020204" pitchFamily="18" charset="0"/>
                <a:ea typeface="+mj-ea"/>
                <a:cs typeface="+mj-cs"/>
              </a:rPr>
              <a:t>project   </a:t>
            </a:r>
            <a:r>
              <a:rPr lang="en-US" sz="2000" b="1" cap="all" spc="-150" dirty="0">
                <a:solidFill>
                  <a:schemeClr val="bg1"/>
                </a:solidFill>
                <a:latin typeface="Californian FB" panose="0207040306080B030204" pitchFamily="18" charset="0"/>
                <a:ea typeface="+mj-ea"/>
                <a:cs typeface="+mj-cs"/>
              </a:rPr>
              <a:t>Group</a:t>
            </a:r>
            <a:r>
              <a:rPr lang="en-US" sz="2000" b="1" cap="all" spc="-150" dirty="0">
                <a:solidFill>
                  <a:schemeClr val="bg1"/>
                </a:solidFill>
                <a:latin typeface="Lucida Fax" panose="02060602050505020204" pitchFamily="18" charset="0"/>
                <a:ea typeface="+mj-ea"/>
                <a:cs typeface="+mj-cs"/>
              </a:rPr>
              <a:t> 4</a:t>
            </a:r>
            <a:endParaRPr lang="en-US" sz="2000" b="1" cap="all" spc="-150" dirty="0">
              <a:solidFill>
                <a:schemeClr val="bg1"/>
              </a:solidFill>
              <a:latin typeface="Lucida Fax" panose="02060602050505020204" pitchFamily="18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4580" y="5989955"/>
            <a:ext cx="5443855" cy="683260"/>
          </a:xfrm>
        </p:spPr>
        <p:txBody>
          <a:bodyPr/>
          <a:lstStyle/>
          <a:p>
            <a:r>
              <a:rPr lang="en-US" sz="2400" noProof="1"/>
              <a:t>STATE WISE SALES OF ABC COMPANY 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ABC STATES"/>
          <p:cNvPicPr>
            <a:picLocks noChangeAspect="1"/>
          </p:cNvPicPr>
          <p:nvPr/>
        </p:nvPicPr>
        <p:blipFill>
          <a:blip r:embed="rId1"/>
          <a:srcRect r="537"/>
          <a:stretch>
            <a:fillRect/>
          </a:stretch>
        </p:blipFill>
        <p:spPr>
          <a:xfrm>
            <a:off x="685165" y="819785"/>
            <a:ext cx="10821670" cy="4921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3270" y="5989955"/>
            <a:ext cx="3044825" cy="683260"/>
          </a:xfrm>
        </p:spPr>
        <p:txBody>
          <a:bodyPr/>
          <a:lstStyle/>
          <a:p>
            <a:r>
              <a:rPr lang="en-US" sz="2400" noProof="1"/>
              <a:t>CORRELATION MATRIX 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4" name="Picture 3" descr="cORRRELATION"/>
          <p:cNvPicPr>
            <a:picLocks noChangeAspect="1"/>
          </p:cNvPicPr>
          <p:nvPr/>
        </p:nvPicPr>
        <p:blipFill>
          <a:blip r:embed="rId1"/>
          <a:srcRect r="14910"/>
          <a:stretch>
            <a:fillRect/>
          </a:stretch>
        </p:blipFill>
        <p:spPr>
          <a:xfrm>
            <a:off x="1179195" y="676910"/>
            <a:ext cx="9832975" cy="5111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1885" y="5899150"/>
            <a:ext cx="7429500" cy="486410"/>
          </a:xfrm>
        </p:spPr>
        <p:txBody>
          <a:bodyPr/>
          <a:lstStyle/>
          <a:p>
            <a:r>
              <a:rPr lang="en-US" sz="2800" noProof="1"/>
              <a:t>STATIONARITY CHECK USING ADFULLER TEST</a:t>
            </a:r>
            <a:endParaRPr lang="en-US" sz="28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 descr="ADFULLER TEST"/>
          <p:cNvPicPr>
            <a:picLocks noChangeAspect="1"/>
          </p:cNvPicPr>
          <p:nvPr/>
        </p:nvPicPr>
        <p:blipFill>
          <a:blip r:embed="rId1"/>
          <a:srcRect t="2347" b="6699"/>
          <a:stretch>
            <a:fillRect/>
          </a:stretch>
        </p:blipFill>
        <p:spPr>
          <a:xfrm>
            <a:off x="823595" y="944245"/>
            <a:ext cx="10665460" cy="4552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8785" y="6186805"/>
            <a:ext cx="6781800" cy="486410"/>
          </a:xfrm>
        </p:spPr>
        <p:txBody>
          <a:bodyPr/>
          <a:lstStyle/>
          <a:p>
            <a:r>
              <a:rPr lang="en-US" sz="2800" noProof="1"/>
              <a:t>SEASONALITY CHECK AFTER DECOMPOSITION</a:t>
            </a:r>
            <a:endParaRPr lang="en-US" sz="28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6" name="Content Placeholder 4" descr="data_abc_seaso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534670"/>
            <a:ext cx="11076305" cy="5480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73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5310" y="6175375"/>
            <a:ext cx="6790690" cy="497840"/>
          </a:xfrm>
        </p:spPr>
        <p:txBody>
          <a:bodyPr/>
          <a:lstStyle/>
          <a:p>
            <a:r>
              <a:rPr lang="en-US" sz="2400" noProof="1"/>
              <a:t>TIME SERIES ANALYSIS USING SARIMA MODEL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7" name="Picture 6" descr="sarima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373380"/>
            <a:ext cx="10487660" cy="5586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9115" y="6277610"/>
            <a:ext cx="6034405" cy="395605"/>
          </a:xfrm>
        </p:spPr>
        <p:txBody>
          <a:bodyPr/>
          <a:lstStyle/>
          <a:p>
            <a:r>
              <a:rPr sz="2400">
                <a:sym typeface="+mn-ea"/>
              </a:rPr>
              <a:t>TIME SERIES ANALYSIS USING SARIMA MODEL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sarima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595" y="618490"/>
            <a:ext cx="10798810" cy="5358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82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1040" y="5989955"/>
            <a:ext cx="6034405" cy="395605"/>
          </a:xfrm>
        </p:spPr>
        <p:txBody>
          <a:bodyPr/>
          <a:lstStyle/>
          <a:p>
            <a:r>
              <a:rPr sz="2400" dirty="0">
                <a:sym typeface="+mn-ea"/>
              </a:rPr>
              <a:t>FORECASTING SALES FOR UTTARAKHAND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4" name="Picture 3" descr="uk plot"/>
          <p:cNvPicPr>
            <a:picLocks noChangeAspect="1"/>
          </p:cNvPicPr>
          <p:nvPr/>
        </p:nvPicPr>
        <p:blipFill>
          <a:blip r:embed="rId1"/>
          <a:srcRect r="6341" b="8411"/>
          <a:stretch>
            <a:fillRect/>
          </a:stretch>
        </p:blipFill>
        <p:spPr>
          <a:xfrm>
            <a:off x="370205" y="734695"/>
            <a:ext cx="11359515" cy="486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2685" y="5989955"/>
            <a:ext cx="4785995" cy="395605"/>
          </a:xfrm>
        </p:spPr>
        <p:txBody>
          <a:bodyPr/>
          <a:lstStyle/>
          <a:p>
            <a:r>
              <a:rPr sz="2400">
                <a:sym typeface="+mn-ea"/>
              </a:rPr>
              <a:t>FORECASTING SALES FOR HARYANA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hr plot"/>
          <p:cNvPicPr>
            <a:picLocks noChangeAspect="1"/>
          </p:cNvPicPr>
          <p:nvPr/>
        </p:nvPicPr>
        <p:blipFill>
          <a:blip r:embed="rId1"/>
          <a:srcRect r="5653" b="10003"/>
          <a:stretch>
            <a:fillRect/>
          </a:stretch>
        </p:blipFill>
        <p:spPr>
          <a:xfrm>
            <a:off x="389255" y="833755"/>
            <a:ext cx="11339830" cy="4631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3355" y="5938520"/>
            <a:ext cx="4424680" cy="395605"/>
          </a:xfrm>
        </p:spPr>
        <p:txBody>
          <a:bodyPr/>
          <a:lstStyle/>
          <a:p>
            <a:r>
              <a:rPr sz="2400">
                <a:sym typeface="+mn-ea"/>
              </a:rPr>
              <a:t>FORECASTING SALES FOR PUNJAB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pb plot"/>
          <p:cNvPicPr>
            <a:picLocks noChangeAspect="1"/>
          </p:cNvPicPr>
          <p:nvPr/>
        </p:nvPicPr>
        <p:blipFill>
          <a:blip r:embed="rId1"/>
          <a:srcRect r="5820" b="10792"/>
          <a:stretch>
            <a:fillRect/>
          </a:stretch>
        </p:blipFill>
        <p:spPr>
          <a:xfrm>
            <a:off x="363220" y="784860"/>
            <a:ext cx="11431905" cy="463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4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9115" y="5989955"/>
            <a:ext cx="6034405" cy="395605"/>
          </a:xfrm>
        </p:spPr>
        <p:txBody>
          <a:bodyPr/>
          <a:lstStyle/>
          <a:p>
            <a:r>
              <a:rPr sz="2400">
                <a:sym typeface="+mn-ea"/>
              </a:rPr>
              <a:t>FORECASTING SALES FOR UTTAR PRADESH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  <p:pic>
        <p:nvPicPr>
          <p:cNvPr id="7" name="Picture 6" descr="up plot"/>
          <p:cNvPicPr>
            <a:picLocks noChangeAspect="1"/>
          </p:cNvPicPr>
          <p:nvPr/>
        </p:nvPicPr>
        <p:blipFill>
          <a:blip r:embed="rId2"/>
          <a:srcRect r="7462" b="9348"/>
          <a:stretch>
            <a:fillRect/>
          </a:stretch>
        </p:blipFill>
        <p:spPr>
          <a:xfrm>
            <a:off x="625475" y="950595"/>
            <a:ext cx="10940415" cy="458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/>
        </p:nvSpPr>
        <p:spPr>
          <a:xfrm>
            <a:off x="9235933" y="144969"/>
            <a:ext cx="2106487" cy="207869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cap="all" spc="-150" dirty="0">
                <a:solidFill>
                  <a:schemeClr val="bg1"/>
                </a:solidFill>
                <a:latin typeface="Californian FB" panose="0207040306080B030204" pitchFamily="18" charset="0"/>
                <a:ea typeface="+mj-ea"/>
                <a:cs typeface="+mj-cs"/>
              </a:rPr>
              <a:t> </a:t>
            </a:r>
            <a:r>
              <a:rPr lang="en-US" sz="2400" b="1" cap="all" spc="-150" dirty="0">
                <a:solidFill>
                  <a:schemeClr val="bg1"/>
                </a:solidFill>
                <a:latin typeface="Californian FB" panose="0207040306080B030204" pitchFamily="18" charset="0"/>
                <a:ea typeface="+mj-ea"/>
                <a:cs typeface="+mj-cs"/>
              </a:rPr>
              <a:t>Group</a:t>
            </a:r>
            <a:r>
              <a:rPr lang="en-US" sz="2400" b="1" cap="all" spc="-150" dirty="0">
                <a:solidFill>
                  <a:schemeClr val="bg1"/>
                </a:solidFill>
                <a:latin typeface="Lucida Fax" panose="02060602050505020204" pitchFamily="18" charset="0"/>
                <a:ea typeface="+mj-ea"/>
                <a:cs typeface="+mj-cs"/>
              </a:rPr>
              <a:t> 4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190411" y="5159829"/>
            <a:ext cx="1946366" cy="522514"/>
          </a:xfrm>
        </p:spPr>
        <p:txBody>
          <a:bodyPr/>
          <a:lstStyle/>
          <a:p>
            <a:pPr algn="ctr"/>
            <a:r>
              <a:rPr lang="en-US" sz="3600" dirty="0"/>
              <a:t>mentor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033657" y="3428999"/>
            <a:ext cx="2625634" cy="139119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Rahul Gopi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Praveen Naidu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Mayur Sharma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Nikhil hattaraki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 bwMode="gray">
          <a:xfrm>
            <a:off x="7323462" y="2586446"/>
            <a:ext cx="2965715" cy="695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Team</a:t>
            </a:r>
            <a:endParaRPr lang="en-US" dirty="0"/>
          </a:p>
        </p:txBody>
      </p:sp>
      <p:sp>
        <p:nvSpPr>
          <p:cNvPr id="5" name="Subtitle 2"/>
          <p:cNvSpPr txBox="1"/>
          <p:nvPr/>
        </p:nvSpPr>
        <p:spPr bwMode="gray">
          <a:xfrm>
            <a:off x="8033656" y="5381897"/>
            <a:ext cx="4158343" cy="10450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Dr. divyanshu sinha (KPMG)</a:t>
            </a:r>
            <a:endParaRPr lang="en-US" dirty="0"/>
          </a:p>
          <a:p>
            <a:pPr algn="l"/>
            <a:r>
              <a:rPr lang="en-US" dirty="0"/>
              <a:t>        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43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9750" y="5989955"/>
            <a:ext cx="6034405" cy="395605"/>
          </a:xfrm>
        </p:spPr>
        <p:txBody>
          <a:bodyPr/>
          <a:lstStyle/>
          <a:p>
            <a:r>
              <a:rPr sz="2400">
                <a:sym typeface="+mn-ea"/>
              </a:rPr>
              <a:t>FORECASTING SALES FOR HIMACHAL PRADESH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hpplot"/>
          <p:cNvPicPr>
            <a:picLocks noChangeAspect="1"/>
          </p:cNvPicPr>
          <p:nvPr/>
        </p:nvPicPr>
        <p:blipFill>
          <a:blip r:embed="rId1"/>
          <a:srcRect r="6148" b="10792"/>
          <a:stretch>
            <a:fillRect/>
          </a:stretch>
        </p:blipFill>
        <p:spPr>
          <a:xfrm>
            <a:off x="264795" y="669925"/>
            <a:ext cx="11663680" cy="4812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6295" y="6277610"/>
            <a:ext cx="2898140" cy="395605"/>
          </a:xfrm>
        </p:spPr>
        <p:txBody>
          <a:bodyPr/>
          <a:lstStyle/>
          <a:p>
            <a:r>
              <a:rPr sz="2400">
                <a:sym typeface="+mn-ea"/>
              </a:rPr>
              <a:t>POWER BI DASBOARD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7" name="Picture 6" descr="pbi F"/>
          <p:cNvPicPr>
            <a:picLocks noChangeAspect="1"/>
          </p:cNvPicPr>
          <p:nvPr/>
        </p:nvPicPr>
        <p:blipFill>
          <a:blip r:embed="rId1"/>
          <a:srcRect r="421"/>
          <a:stretch>
            <a:fillRect/>
          </a:stretch>
        </p:blipFill>
        <p:spPr>
          <a:xfrm>
            <a:off x="1346200" y="695325"/>
            <a:ext cx="9500235" cy="5085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ltGray">
          <a:xfrm>
            <a:off x="507666" y="1532290"/>
            <a:ext cx="4485439" cy="1283100"/>
          </a:xfrm>
        </p:spPr>
        <p:txBody>
          <a:bodyPr/>
          <a:lstStyle/>
          <a:p>
            <a:pPr algn="l"/>
            <a:r>
              <a:rPr lang="en-US" sz="5000" dirty="0" smtClean="0"/>
              <a:t>references</a:t>
            </a:r>
            <a:endParaRPr lang="en-US" sz="50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8640" y="6334125"/>
            <a:ext cx="904875" cy="390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666" y="3260558"/>
            <a:ext cx="8157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Rainfall Data:</a:t>
            </a:r>
            <a:r>
              <a:rPr lang="en-US" dirty="0" smtClean="0"/>
              <a:t>  </a:t>
            </a:r>
            <a:r>
              <a:rPr lang="en-US" sz="1600" dirty="0">
                <a:solidFill>
                  <a:schemeClr val="bg1"/>
                </a:solidFill>
              </a:rPr>
              <a:t>I</a:t>
            </a:r>
            <a:r>
              <a:rPr lang="en-US" sz="1600" dirty="0" smtClean="0">
                <a:solidFill>
                  <a:schemeClr val="bg1"/>
                </a:solidFill>
              </a:rPr>
              <a:t>NDIA METEOROLOGICAL </a:t>
            </a:r>
            <a:r>
              <a:rPr lang="en-US" sz="1600" dirty="0">
                <a:solidFill>
                  <a:schemeClr val="bg1"/>
                </a:solidFill>
              </a:rPr>
              <a:t>DEPARTMENT (MINIS TRY OF EARTH SCIENCES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2"/>
              </a:rPr>
              <a:t>mausam.imd.gov.in/imd_latest/contents/rainfallinformation.php</a:t>
            </a:r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66" y="4183888"/>
            <a:ext cx="10465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Agricultural GDP Data: Reserve Bank of India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www.rbi.org.in/Scripts/AnnualPublications.aspx?head=Handbook+of+Statistics+on+Indian+States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ltGray">
          <a:xfrm>
            <a:off x="3929380" y="1315720"/>
            <a:ext cx="4135120" cy="1310005"/>
          </a:xfrm>
        </p:spPr>
        <p:txBody>
          <a:bodyPr/>
          <a:lstStyle/>
          <a:p>
            <a:r>
              <a:rPr lang="en-US"/>
              <a:t>Thank  You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10" name="Picture 9" descr="LOGO BOTH"/>
          <p:cNvPicPr>
            <a:picLocks noChangeAspect="1"/>
          </p:cNvPicPr>
          <p:nvPr/>
        </p:nvPicPr>
        <p:blipFill>
          <a:blip r:embed="rId1"/>
          <a:srcRect l="2542" t="17471" r="44123" b="27551"/>
          <a:stretch>
            <a:fillRect/>
          </a:stretch>
        </p:blipFill>
        <p:spPr>
          <a:xfrm>
            <a:off x="2880360" y="2950845"/>
            <a:ext cx="2675255" cy="1405890"/>
          </a:xfrm>
          <a:prstGeom prst="rect">
            <a:avLst/>
          </a:prstGeom>
        </p:spPr>
      </p:pic>
      <p:pic>
        <p:nvPicPr>
          <p:cNvPr id="16" name="Picture 15" descr="KPMG"/>
          <p:cNvPicPr>
            <a:picLocks noChangeAspect="1"/>
          </p:cNvPicPr>
          <p:nvPr/>
        </p:nvPicPr>
        <p:blipFill>
          <a:blip r:embed="rId2"/>
          <a:srcRect l="18080" r="17888"/>
          <a:stretch>
            <a:fillRect/>
          </a:stretch>
        </p:blipFill>
        <p:spPr>
          <a:xfrm>
            <a:off x="6883400" y="2950845"/>
            <a:ext cx="2038985" cy="14058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4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 bwMode="gray">
          <a:xfrm>
            <a:off x="7859470" y="2774487"/>
            <a:ext cx="2715766" cy="720000"/>
          </a:xfrm>
        </p:spPr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 bwMode="gray">
          <a:xfrm>
            <a:off x="7368209" y="3708115"/>
            <a:ext cx="4823791" cy="2621624"/>
          </a:xfrm>
        </p:spPr>
        <p:txBody>
          <a:bodyPr/>
          <a:lstStyle/>
          <a:p>
            <a:pPr algn="l"/>
            <a:r>
              <a:rPr lang="en-US" dirty="0"/>
              <a:t>In this project, we have analyzed and forecasted sales of pesticides for a domestic pesticide manufacturing company and analyzed variables </a:t>
            </a:r>
            <a:r>
              <a:rPr lang="en-US" smtClean="0"/>
              <a:t>that could </a:t>
            </a:r>
            <a:r>
              <a:rPr lang="en-US" dirty="0"/>
              <a:t>impact the sales of the product. </a:t>
            </a:r>
            <a:endParaRPr lang="en-US" dirty="0"/>
          </a:p>
          <a:p>
            <a:endParaRPr lang="en-US" noProof="1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17504" r="17504"/>
          <a:stretch>
            <a:fillRect/>
          </a:stretch>
        </p:blipFill>
        <p:spPr>
          <a:xfrm>
            <a:off x="1616764" y="758138"/>
            <a:ext cx="4645652" cy="475269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770" y="6329680"/>
            <a:ext cx="9048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95540" y="1220470"/>
            <a:ext cx="3936365" cy="2080260"/>
          </a:xfrm>
        </p:spPr>
        <p:txBody>
          <a:bodyPr/>
          <a:lstStyle/>
          <a:p>
            <a:pPr marL="0" indent="0" algn="l">
              <a:buFont typeface="Arial" panose="020B0604020202020204" pitchFamily="34" charset="0"/>
            </a:pPr>
            <a:r>
              <a:rPr lang="en-US"/>
              <a:t>   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   DATA</a:t>
            </a:r>
            <a:br>
              <a:rPr lang="en-US"/>
            </a:br>
            <a:br>
              <a:rPr lang="en-US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489" b="831"/>
          <a:stretch>
            <a:fillRect/>
          </a:stretch>
        </p:blipFill>
        <p:spPr>
          <a:xfrm>
            <a:off x="0" y="847090"/>
            <a:ext cx="5942965" cy="4846955"/>
          </a:xfrm>
          <a:prstGeom prst="rect">
            <a:avLst/>
          </a:prstGeom>
        </p:spPr>
      </p:pic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 bwMode="gray">
          <a:xfrm>
            <a:off x="7972094" y="2394935"/>
            <a:ext cx="4823791" cy="262162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FIN_YEAR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MONTH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STATE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FG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DISTRICT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COMPANY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VALUE</a:t>
            </a:r>
            <a:endParaRPr lang="en-US" noProof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 bwMode="gray">
          <a:xfrm>
            <a:off x="7843235" y="2862781"/>
            <a:ext cx="2789774" cy="1170358"/>
          </a:xfrm>
        </p:spPr>
        <p:txBody>
          <a:bodyPr/>
          <a:lstStyle/>
          <a:p>
            <a:pPr algn="l"/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Dictionary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noProof="1"/>
              <a:t>.</a:t>
            </a:r>
            <a:endParaRPr lang="en-US" noProof="1"/>
          </a:p>
        </p:txBody>
      </p:sp>
      <p:pic>
        <p:nvPicPr>
          <p:cNvPr id="31" name="Picture Placeholder 30" descr="Table"/>
          <p:cNvPicPr>
            <a:picLocks noGrp="1" noChangeAspect="1"/>
          </p:cNvPicPr>
          <p:nvPr>
            <p:ph type="pic" sz="quarter" idx="5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833171" y="854034"/>
            <a:ext cx="621792" cy="621792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98118" y="2034802"/>
            <a:ext cx="1755949" cy="621792"/>
          </a:xfrm>
        </p:spPr>
        <p:txBody>
          <a:bodyPr/>
          <a:lstStyle/>
          <a:p>
            <a:r>
              <a:rPr lang="en-US" sz="2400" dirty="0"/>
              <a:t>Financial Year </a:t>
            </a:r>
            <a:endParaRPr lang="en-US" sz="2400" dirty="0"/>
          </a:p>
        </p:txBody>
      </p:sp>
      <p:pic>
        <p:nvPicPr>
          <p:cNvPr id="33" name="Picture Placeholder 32" descr="Flip calendar"/>
          <p:cNvPicPr>
            <a:picLocks noGrp="1" noChangeAspect="1"/>
          </p:cNvPicPr>
          <p:nvPr>
            <p:ph type="pic" sz="quarter" idx="5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669369" y="861718"/>
            <a:ext cx="621792" cy="62179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2257216" y="2046196"/>
            <a:ext cx="1755949" cy="621792"/>
          </a:xfrm>
        </p:spPr>
        <p:txBody>
          <a:bodyPr/>
          <a:lstStyle/>
          <a:p>
            <a:r>
              <a:rPr lang="en-US" sz="2400" dirty="0"/>
              <a:t>Month of Sale</a:t>
            </a:r>
            <a:endParaRPr lang="en-US" sz="2400" dirty="0"/>
          </a:p>
        </p:txBody>
      </p:sp>
      <p:pic>
        <p:nvPicPr>
          <p:cNvPr id="35" name="Picture Placeholder 34" descr="Map with pin"/>
          <p:cNvPicPr>
            <a:picLocks noGrp="1" noChangeAspect="1"/>
          </p:cNvPicPr>
          <p:nvPr>
            <p:ph type="pic" sz="quarter" idx="5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679473" y="861718"/>
            <a:ext cx="621792" cy="621792"/>
          </a:xfrm>
        </p:spPr>
      </p:pic>
      <p:pic>
        <p:nvPicPr>
          <p:cNvPr id="37" name="Picture Placeholder 36" descr="Corn"/>
          <p:cNvPicPr>
            <a:picLocks noGrp="1" noChangeAspect="1"/>
          </p:cNvPicPr>
          <p:nvPr>
            <p:ph type="pic" sz="quarter" idx="54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33171" y="4849779"/>
            <a:ext cx="621792" cy="621792"/>
          </a:xfrm>
        </p:spPr>
      </p:pic>
      <p:sp>
        <p:nvSpPr>
          <p:cNvPr id="53" name="Slide Number Placeholder 52"/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sp>
        <p:nvSpPr>
          <p:cNvPr id="21" name="Text Placeholder 5"/>
          <p:cNvSpPr txBox="1"/>
          <p:nvPr/>
        </p:nvSpPr>
        <p:spPr>
          <a:xfrm>
            <a:off x="2057477" y="6074526"/>
            <a:ext cx="2010103" cy="621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Company Name</a:t>
            </a:r>
            <a:endParaRPr lang="en-US" sz="2400" dirty="0"/>
          </a:p>
        </p:txBody>
      </p:sp>
      <p:sp>
        <p:nvSpPr>
          <p:cNvPr id="22" name="Text Placeholder 5"/>
          <p:cNvSpPr txBox="1"/>
          <p:nvPr/>
        </p:nvSpPr>
        <p:spPr>
          <a:xfrm>
            <a:off x="4170990" y="6080645"/>
            <a:ext cx="2051619" cy="621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District of State</a:t>
            </a:r>
            <a:endParaRPr lang="en-US" sz="2400" dirty="0"/>
          </a:p>
        </p:txBody>
      </p:sp>
      <p:sp>
        <p:nvSpPr>
          <p:cNvPr id="25" name="Text Placeholder 5"/>
          <p:cNvSpPr txBox="1"/>
          <p:nvPr/>
        </p:nvSpPr>
        <p:spPr>
          <a:xfrm>
            <a:off x="4180368" y="2034802"/>
            <a:ext cx="1755949" cy="621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State of India</a:t>
            </a:r>
            <a:endParaRPr lang="en-US" sz="2400" dirty="0"/>
          </a:p>
        </p:txBody>
      </p:sp>
      <p:sp>
        <p:nvSpPr>
          <p:cNvPr id="26" name="Text Placeholder 5"/>
          <p:cNvSpPr txBox="1"/>
          <p:nvPr/>
        </p:nvSpPr>
        <p:spPr>
          <a:xfrm>
            <a:off x="3826102" y="3141187"/>
            <a:ext cx="2010103" cy="621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Sale Quantity (In tonnes)</a:t>
            </a:r>
            <a:endParaRPr lang="en-US" sz="2400" dirty="0"/>
          </a:p>
        </p:txBody>
      </p:sp>
      <p:sp>
        <p:nvSpPr>
          <p:cNvPr id="27" name="Text Placeholder 5"/>
          <p:cNvSpPr txBox="1"/>
          <p:nvPr/>
        </p:nvSpPr>
        <p:spPr>
          <a:xfrm>
            <a:off x="195166" y="6074526"/>
            <a:ext cx="1758901" cy="621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Pesticide Type</a:t>
            </a:r>
            <a:endParaRPr lang="en-US" sz="2400" dirty="0"/>
          </a:p>
        </p:txBody>
      </p:sp>
      <p:pic>
        <p:nvPicPr>
          <p:cNvPr id="34" name="Picture Placeholder 34" descr="Compass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747446" y="4907561"/>
            <a:ext cx="621792" cy="621792"/>
          </a:xfrm>
          <a:prstGeom prst="rect">
            <a:avLst/>
          </a:prstGeom>
          <a:noFill/>
          <a:effectLst/>
        </p:spPr>
      </p:pic>
      <p:pic>
        <p:nvPicPr>
          <p:cNvPr id="36" name="Picture 35" descr="Factory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669369" y="4849779"/>
            <a:ext cx="621846" cy="621846"/>
          </a:xfrm>
          <a:prstGeom prst="rect">
            <a:avLst/>
          </a:prstGeom>
        </p:spPr>
      </p:pic>
      <p:pic>
        <p:nvPicPr>
          <p:cNvPr id="38" name="Picture 35" descr="Bar graph with upward trend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653135" y="3137037"/>
            <a:ext cx="621846" cy="6218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US" dirty="0"/>
          </a:p>
        </p:txBody>
      </p:sp>
      <p:pic>
        <p:nvPicPr>
          <p:cNvPr id="41" name="Picture Placeholder 40" descr="Downward trend"/>
          <p:cNvPicPr>
            <a:picLocks noGrp="1" noChangeAspect="1"/>
          </p:cNvPicPr>
          <p:nvPr>
            <p:ph type="pic" sz="quarter" idx="41"/>
          </p:nvPr>
        </p:nvPicPr>
        <p:blipFill>
          <a:blip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093843" y="3140765"/>
            <a:ext cx="7686261" cy="809349"/>
          </a:xfrm>
        </p:spPr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To conduct state wise trend analysis of the given sales. </a:t>
            </a:r>
            <a:endParaRPr 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43" name="Picture Placeholder 42" descr="Presentation with pie chart"/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4729" y="4952985"/>
            <a:ext cx="621792" cy="621792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2239617" y="4754295"/>
            <a:ext cx="8468140" cy="1222434"/>
          </a:xfrm>
        </p:spPr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To identify other reasons if they are influencing Pesticide sales </a:t>
            </a:r>
            <a:endParaRPr 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49" name="Picture Placeholder 48" descr="Bar chart"/>
          <p:cNvPicPr>
            <a:picLocks noGrp="1" noChangeAspect="1"/>
          </p:cNvPicPr>
          <p:nvPr>
            <p:ph type="pic" sz="quarter" idx="50"/>
          </p:nvPr>
        </p:nvPicPr>
        <p:blipFill>
          <a:blip r:embed="rId5" cstate="screen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29267" y="3333889"/>
            <a:ext cx="621792" cy="621792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39"/>
          </p:nvPr>
        </p:nvSpPr>
        <p:spPr>
          <a:xfrm>
            <a:off x="1881809" y="1538311"/>
            <a:ext cx="10135139" cy="798273"/>
          </a:xfrm>
        </p:spPr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To provide state wise forecast of Pesticide sales for ABC Manufacturing.</a:t>
            </a:r>
            <a:endParaRPr lang="en-US" sz="24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800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4835" y="6260465"/>
            <a:ext cx="4523105" cy="412750"/>
          </a:xfrm>
        </p:spPr>
        <p:txBody>
          <a:bodyPr/>
          <a:lstStyle/>
          <a:p>
            <a:r>
              <a:rPr lang="en-US" sz="2400" noProof="1"/>
              <a:t>IMPORTING LIBRARIES &amp; dATA 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5" name="Picture 4" descr="DATA IMPORT"/>
          <p:cNvPicPr>
            <a:picLocks noChangeAspect="1"/>
          </p:cNvPicPr>
          <p:nvPr/>
        </p:nvPicPr>
        <p:blipFill>
          <a:blip r:embed="rId1"/>
          <a:srcRect b="1097"/>
          <a:stretch>
            <a:fillRect/>
          </a:stretch>
        </p:blipFill>
        <p:spPr>
          <a:xfrm>
            <a:off x="1110615" y="513715"/>
            <a:ext cx="10213975" cy="5497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4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3035" y="6260465"/>
            <a:ext cx="4523105" cy="412750"/>
          </a:xfrm>
        </p:spPr>
        <p:txBody>
          <a:bodyPr/>
          <a:lstStyle/>
          <a:p>
            <a:r>
              <a:rPr lang="en-US" sz="2400" noProof="1"/>
              <a:t>exploratory data analysis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E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575310"/>
            <a:ext cx="9439910" cy="53613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8070" y="5989955"/>
            <a:ext cx="7515860" cy="683260"/>
          </a:xfrm>
        </p:spPr>
        <p:txBody>
          <a:bodyPr/>
          <a:lstStyle/>
          <a:p>
            <a:r>
              <a:rPr lang="en-US" sz="2400" noProof="1"/>
              <a:t>ABC COMPANY VS OTHER TOP PERFORMING COMPANIES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4" name="Picture 3" descr="ABC VS OTHERS"/>
          <p:cNvPicPr>
            <a:picLocks noChangeAspect="1"/>
          </p:cNvPicPr>
          <p:nvPr/>
        </p:nvPicPr>
        <p:blipFill>
          <a:blip r:embed="rId1"/>
          <a:srcRect l="7757" t="18874"/>
          <a:stretch>
            <a:fillRect/>
          </a:stretch>
        </p:blipFill>
        <p:spPr>
          <a:xfrm>
            <a:off x="520700" y="823595"/>
            <a:ext cx="11150600" cy="4793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42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1590</Words>
  <Application>WPS Presentation</Application>
  <PresentationFormat>Widescreen</PresentationFormat>
  <Paragraphs>149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SimSun</vt:lpstr>
      <vt:lpstr>Wingdings</vt:lpstr>
      <vt:lpstr>Times New Roman</vt:lpstr>
      <vt:lpstr>Lucida Fax</vt:lpstr>
      <vt:lpstr>Californian FB</vt:lpstr>
      <vt:lpstr>Cambria</vt:lpstr>
      <vt:lpstr>Calibri</vt:lpstr>
      <vt:lpstr>Corbel</vt:lpstr>
      <vt:lpstr>Microsoft YaHei</vt:lpstr>
      <vt:lpstr>Arial Unicode MS</vt:lpstr>
      <vt:lpstr>Office Theme</vt:lpstr>
      <vt:lpstr>Sales Forecast Analytics</vt:lpstr>
      <vt:lpstr>mentor</vt:lpstr>
      <vt:lpstr>SUMMARY</vt:lpstr>
      <vt:lpstr>             DATA  </vt:lpstr>
      <vt:lpstr>Data  Dictionary</vt:lpstr>
      <vt:lpstr>Objectives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</vt:lpstr>
      <vt:lpstr>Thank 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Forecast Analytics</dc:title>
  <dc:creator>Rahul Gopi</dc:creator>
  <cp:lastModifiedBy>RAHUL GOPI</cp:lastModifiedBy>
  <cp:revision>20</cp:revision>
  <dcterms:created xsi:type="dcterms:W3CDTF">2023-01-03T08:07:00Z</dcterms:created>
  <dcterms:modified xsi:type="dcterms:W3CDTF">2023-01-30T07:48:45Z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3E331662CAEC4989B435C326A31E49C6</vt:lpwstr>
  </property>
  <property fmtid="{D5CDD505-2E9C-101B-9397-08002B2CF9AE}" pid="4" name="KSOProductBuildVer">
    <vt:lpwstr>1033-11.2.0.11440</vt:lpwstr>
  </property>
</Properties>
</file>